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71" r:id="rId8"/>
    <p:sldId id="261" r:id="rId9"/>
    <p:sldId id="267" r:id="rId10"/>
    <p:sldId id="262" r:id="rId11"/>
    <p:sldId id="263" r:id="rId12"/>
    <p:sldId id="264" r:id="rId13"/>
    <p:sldId id="270" r:id="rId14"/>
    <p:sldId id="272" r:id="rId15"/>
    <p:sldId id="273" r:id="rId16"/>
    <p:sldId id="26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725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71952C-B00D-EC4D-B382-1C439825DA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A73239-AF90-620B-BE25-7BF6EE1A53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E1705E-2C6C-0C77-7533-303E6A8AA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9D191-192F-8746-90E7-B9134BA3D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1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49DC32-79BA-4A3F-9CB1-3BB856AEF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7333A5-10E9-7E34-A915-D913C517EF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3A5AE9-7E97-6248-1CE0-61752D372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41B7-836F-3E48-81EF-A41C9D08E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32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E14FF3-09A0-D57C-34E2-26A055E13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6832ED-096E-FCE9-4C35-0BF9763FDD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EDEDCA-9ABA-2C76-62D0-E8E9C4FB74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90FCC-1C1C-E049-9125-878294E34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80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63F8B9-F09E-7298-C80B-C56B5705B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8D01C2-0677-0D20-268E-7A54E8915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74375C-6F41-3A56-DCDA-DF2A6BC1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8DC2-FD83-314F-8E3D-AEAF661D0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79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BBDDC0-64BB-E5D8-F807-4F302D8CB2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51D3B5-0ED7-4927-F36D-7392FBCAA2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7FF200-5D9F-8FAB-2FAB-BBBB08B50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E16E7-3AC0-4843-9F3F-AC3673373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27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51CCEF-1F06-4F06-0702-7468A92714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14BCD0-2E84-6A07-1CAA-04172A49A8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C54CA-7406-0764-49EA-00DBC34B7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CB63A-6C4C-F74F-92E2-DF529E60B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71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B28EAE-9469-B862-D369-AAA9BF5B3E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42456A-0336-7237-5333-E0BC4FBD5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806067E-49C0-F679-F874-7C496032E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0AE61-DA6F-F940-9CE0-C3FFA88B5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63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E58DBFB-FD07-1391-625B-03C43286F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294273-D106-7648-96C1-6099EBEDA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B272CA-A1F6-AAFF-AC7E-B630BB29C1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6FC47-2C17-EE4E-9D69-F738696F9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1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282BBA-CBD4-2C00-12DD-7127F39822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A17AF6C-A4F0-599C-8043-76CDCFFCC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5FFD6E-ABAB-301B-E054-8010FE751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D2033-8A3E-CD49-9753-02D01BB0C7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13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D8FB23-BFEB-9BA9-7A79-1503BD959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9F0C91-CA8E-5F2C-EEAD-C0A01E5B2B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8231E1-BC78-237B-F4C2-76E34FBC8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8FFA-EFE0-0C4D-BAEB-FEC106486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33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56BA2-2062-6E3E-7B77-6EEA0661D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E89E22-AD1F-3D55-A135-AB38967B9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E9197A-F335-6AD7-1605-B60C9B247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39FEF-F2FE-C547-AF39-D0B5EA1FA2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5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28384" y="5373216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76498" y="5715419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48155" y="6346636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C08A599A-912C-96CE-9C6A-E04153545A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764FDE3B-6269-D907-BC84-BC625FD452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Contemporary Tourism Product Markets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CC6ABA38-B8BC-C397-4335-C7716AFD6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Tourism Markets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4A5CE46C-7BBA-289B-0AE5-7EE5D0FDE3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Products and markets evolve together</a:t>
            </a:r>
          </a:p>
          <a:p>
            <a:pPr eaLnBrk="1" hangingPunct="1"/>
            <a:r>
              <a:rPr lang="en-US" altLang="en-US"/>
              <a:t>Based on interaction with the customer</a:t>
            </a:r>
          </a:p>
          <a:p>
            <a:pPr eaLnBrk="1" hangingPunct="1"/>
            <a:r>
              <a:rPr lang="en-US" altLang="en-US"/>
              <a:t>Post tourist demands different approach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245E82C9-CE32-22F9-52D1-7D6F62FB2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Segmentation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C2C3D1F5-CEC8-611C-F53D-E46C7DE63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Measurable</a:t>
            </a:r>
          </a:p>
          <a:p>
            <a:pPr eaLnBrk="1" hangingPunct="1"/>
            <a:r>
              <a:rPr lang="en-US" altLang="en-US"/>
              <a:t>Durable</a:t>
            </a:r>
          </a:p>
          <a:p>
            <a:pPr eaLnBrk="1" hangingPunct="1"/>
            <a:r>
              <a:rPr lang="en-US" altLang="en-US"/>
              <a:t>Accessible</a:t>
            </a:r>
          </a:p>
          <a:p>
            <a:pPr eaLnBrk="1" hangingPunct="1"/>
            <a:r>
              <a:rPr lang="en-US" altLang="en-US"/>
              <a:t>Substantial</a:t>
            </a:r>
          </a:p>
          <a:p>
            <a:pPr eaLnBrk="1" hangingPunct="1"/>
            <a:r>
              <a:rPr lang="en-US" altLang="en-US"/>
              <a:t>Sustainable</a:t>
            </a:r>
          </a:p>
          <a:p>
            <a:pPr eaLnBrk="1" hangingPunct="1"/>
            <a:r>
              <a:rPr lang="en-US" altLang="en-US"/>
              <a:t>Actionable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713309E-2A3C-03CD-8644-1B4BFECE5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Product Markets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F2BB0188-3F76-0A6E-6A20-3EEC17B130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Framework of interaction between buyers and sellers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Marketplace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Interaction of products and markets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Assists in understanding types of tourism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Exchanges can be aggregated into product markets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>
            <a:extLst>
              <a:ext uri="{FF2B5EF4-FFF2-40B4-BE49-F238E27FC236}">
                <a16:creationId xmlns:a16="http://schemas.microsoft.com/office/drawing/2014/main" id="{870C74E4-C246-A421-03E6-D12C06192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16" y="1873250"/>
            <a:ext cx="7635692" cy="4724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Title 2">
            <a:extLst>
              <a:ext uri="{FF2B5EF4-FFF2-40B4-BE49-F238E27FC236}">
                <a16:creationId xmlns:a16="http://schemas.microsoft.com/office/drawing/2014/main" id="{1C2F424A-F0FC-EBDF-9285-104268E02C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/>
              <a:t>T</a:t>
            </a:r>
            <a:r>
              <a:rPr lang="en-US" altLang="en-US" b="1"/>
              <a:t>he Tourism Product Market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>
            <a:extLst>
              <a:ext uri="{FF2B5EF4-FFF2-40B4-BE49-F238E27FC236}">
                <a16:creationId xmlns:a16="http://schemas.microsoft.com/office/drawing/2014/main" id="{2E4D4B52-3213-9AE4-CA64-BEAA6D807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A </a:t>
            </a:r>
            <a:r>
              <a:rPr lang="en-US" altLang="en-US" b="1" dirty="0" err="1"/>
              <a:t>Sociocognitive</a:t>
            </a:r>
            <a:r>
              <a:rPr lang="en-US" altLang="en-US" b="1" dirty="0"/>
              <a:t> Market System </a:t>
            </a:r>
          </a:p>
        </p:txBody>
      </p:sp>
      <p:pic>
        <p:nvPicPr>
          <p:cNvPr id="27650" name="Content Placeholder 5">
            <a:extLst>
              <a:ext uri="{FF2B5EF4-FFF2-40B4-BE49-F238E27FC236}">
                <a16:creationId xmlns:a16="http://schemas.microsoft.com/office/drawing/2014/main" id="{FA93ACCD-DD3C-9994-CC02-0364780B70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1" y="1933941"/>
            <a:ext cx="7349980" cy="457076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3">
            <a:extLst>
              <a:ext uri="{FF2B5EF4-FFF2-40B4-BE49-F238E27FC236}">
                <a16:creationId xmlns:a16="http://schemas.microsoft.com/office/drawing/2014/main" id="{979FD022-3F48-DA27-9F52-40B510392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The Environment of Product Market Interactions</a:t>
            </a:r>
          </a:p>
        </p:txBody>
      </p:sp>
      <p:pic>
        <p:nvPicPr>
          <p:cNvPr id="28674" name="Content Placeholder 5">
            <a:extLst>
              <a:ext uri="{FF2B5EF4-FFF2-40B4-BE49-F238E27FC236}">
                <a16:creationId xmlns:a16="http://schemas.microsoft.com/office/drawing/2014/main" id="{90153879-E54D-81F0-E247-8EEBA1734E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5657" y="2228850"/>
            <a:ext cx="6120280" cy="447251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50470CC8-CE69-75A8-221E-0B0637209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Tourism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ED5199CB-1938-BE40-28B7-181DC9BA2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Definitions based on groups of product attributes</a:t>
            </a:r>
          </a:p>
          <a:p>
            <a:pPr eaLnBrk="1" hangingPunct="1"/>
            <a:r>
              <a:rPr lang="en-US" altLang="en-US"/>
              <a:t>Identifies and delimits boundaries</a:t>
            </a:r>
          </a:p>
          <a:p>
            <a:pPr eaLnBrk="1" hangingPunct="1"/>
            <a:r>
              <a:rPr lang="en-US" altLang="en-US"/>
              <a:t>Market stories </a:t>
            </a:r>
          </a:p>
          <a:p>
            <a:pPr eaLnBrk="1" hangingPunct="1"/>
            <a:r>
              <a:rPr lang="en-US" altLang="en-US"/>
              <a:t>Interactions and exchanges</a:t>
            </a:r>
          </a:p>
          <a:p>
            <a:pPr eaLnBrk="1" hangingPunct="1"/>
            <a:r>
              <a:rPr lang="en-US" altLang="en-US"/>
              <a:t>Service encounters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23BBB0C-D297-7376-2363-31280E81D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132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Lecture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4D915-8FF6-B407-6018-C8E0A284B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896544"/>
          </a:xfrm>
        </p:spPr>
        <p:txBody>
          <a:bodyPr/>
          <a:lstStyle/>
          <a:p>
            <a:r>
              <a:rPr lang="en-US" sz="2400" dirty="0"/>
              <a:t>Understand the various approaches to tourism products</a:t>
            </a:r>
          </a:p>
          <a:p>
            <a:r>
              <a:rPr lang="en-US" sz="2400" dirty="0"/>
              <a:t>Appreciate the concept of experiences as tourism products</a:t>
            </a:r>
          </a:p>
          <a:p>
            <a:r>
              <a:rPr lang="en-US" sz="2400" dirty="0" err="1"/>
              <a:t>Recognise</a:t>
            </a:r>
            <a:r>
              <a:rPr lang="en-US" sz="2400" dirty="0"/>
              <a:t> the various approaches to tourism markets</a:t>
            </a:r>
          </a:p>
          <a:p>
            <a:r>
              <a:rPr lang="en-US" sz="2400" dirty="0"/>
              <a:t>Be aware of the changing nature of tourism markets and the ‘post tourist’</a:t>
            </a:r>
          </a:p>
          <a:p>
            <a:r>
              <a:rPr lang="en-US" sz="2400" dirty="0"/>
              <a:t>Understand the significance of tourism market segmentation</a:t>
            </a:r>
          </a:p>
          <a:p>
            <a:r>
              <a:rPr lang="en-US" sz="2400" dirty="0" err="1"/>
              <a:t>Recognise</a:t>
            </a:r>
            <a:r>
              <a:rPr lang="en-US" sz="2400" dirty="0"/>
              <a:t> the importance of the tourism product market</a:t>
            </a:r>
          </a:p>
          <a:p>
            <a:r>
              <a:rPr lang="en-US" sz="2400" dirty="0" err="1"/>
              <a:t>Recognise</a:t>
            </a:r>
            <a:r>
              <a:rPr lang="en-US" sz="2400" dirty="0"/>
              <a:t> the importance of market stories in market shaping</a:t>
            </a:r>
          </a:p>
          <a:p>
            <a:r>
              <a:rPr lang="en-US" sz="2400" dirty="0"/>
              <a:t>Understand the nature of exchanges and interactions in tourism product markets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CBAE8C9B-F773-7E63-B845-44D95DB1D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Products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D2CC1BF3-C70E-8B0B-B1CD-F77F7DB52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 and multi-facetted</a:t>
            </a:r>
          </a:p>
          <a:p>
            <a:pPr eaLnBrk="1" hangingPunct="1"/>
            <a:r>
              <a:rPr lang="en-US" altLang="en-US"/>
              <a:t>Debated</a:t>
            </a:r>
          </a:p>
          <a:p>
            <a:pPr eaLnBrk="1" hangingPunct="1"/>
            <a:r>
              <a:rPr lang="en-US" altLang="en-US"/>
              <a:t>Package utilities and benefits</a:t>
            </a:r>
          </a:p>
          <a:p>
            <a:pPr eaLnBrk="1" hangingPunct="1"/>
            <a:r>
              <a:rPr lang="en-US" altLang="en-US"/>
              <a:t>Traditional view of </a:t>
            </a:r>
            <a:r>
              <a:rPr lang="ja-JP" altLang="en-US"/>
              <a:t>‘</a:t>
            </a:r>
            <a:r>
              <a:rPr lang="en-US" altLang="ja-JP"/>
              <a:t>exchange</a:t>
            </a:r>
            <a:r>
              <a:rPr lang="ja-JP" altLang="en-US"/>
              <a:t>’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8DD8996-6B1F-040A-787F-01C002F67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Contemporary View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F94B207A-0378-D453-334B-2983B249D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Relationships</a:t>
            </a:r>
          </a:p>
          <a:p>
            <a:pPr eaLnBrk="1" hangingPunct="1"/>
            <a:r>
              <a:rPr lang="en-US" altLang="en-US"/>
              <a:t>Co-creation</a:t>
            </a:r>
          </a:p>
          <a:p>
            <a:pPr eaLnBrk="1" hangingPunct="1"/>
            <a:r>
              <a:rPr lang="en-US" altLang="en-US"/>
              <a:t>Bundles of intangible and tangible elements</a:t>
            </a:r>
          </a:p>
          <a:p>
            <a:pPr eaLnBrk="1" hangingPunct="1"/>
            <a:r>
              <a:rPr lang="en-US" altLang="en-US"/>
              <a:t>Coordination of market actors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78111E7-B60D-5E9B-7D54-AF65C9DA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Kotler</a:t>
            </a:r>
            <a:r>
              <a:rPr lang="ja-JP" altLang="en-US"/>
              <a:t>’</a:t>
            </a:r>
            <a:r>
              <a:rPr lang="en-US" altLang="ja-JP"/>
              <a:t>s Approach</a:t>
            </a:r>
            <a:endParaRPr lang="en-US" altLang="en-US"/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71BB2623-2F9F-5B83-4852-F60700BDC7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Core product</a:t>
            </a:r>
          </a:p>
          <a:p>
            <a:pPr eaLnBrk="1" hangingPunct="1"/>
            <a:r>
              <a:rPr lang="en-US" altLang="en-US"/>
              <a:t>Facilitating product</a:t>
            </a:r>
          </a:p>
          <a:p>
            <a:pPr eaLnBrk="1" hangingPunct="1"/>
            <a:r>
              <a:rPr lang="en-US" altLang="en-US"/>
              <a:t>Augmented product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0FF6A77B-420A-4C78-D45E-D876F9905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Experiences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731F55FA-9A7A-598F-CC92-D221D9C40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Pine and Gilmore</a:t>
            </a:r>
            <a:r>
              <a:rPr lang="en-AU" altLang="en-US" dirty="0"/>
              <a:t>’</a:t>
            </a:r>
            <a:r>
              <a:rPr lang="en-US" altLang="ja-JP" dirty="0"/>
              <a:t>s experience economy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Changing values and authenticity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Engineered, formulated, staged and choreographed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Passive to active dimension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Personal, memorable and transforming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1F8F2624-FB72-76F5-B3B7-1837C9366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From Products to Experiences</a:t>
            </a:r>
          </a:p>
        </p:txBody>
      </p:sp>
      <p:pic>
        <p:nvPicPr>
          <p:cNvPr id="25602" name="Content Placeholder 3">
            <a:extLst>
              <a:ext uri="{FF2B5EF4-FFF2-40B4-BE49-F238E27FC236}">
                <a16:creationId xmlns:a16="http://schemas.microsoft.com/office/drawing/2014/main" id="{9687ED99-CFAE-230F-B0FD-881B0854A9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471" y="2307428"/>
            <a:ext cx="6613865" cy="378586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2877731-AC4C-6080-09DD-BECD45620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Experience Providers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84F2659-5F8F-2635-4F66-D6804CCF8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988840"/>
            <a:ext cx="8712968" cy="4608512"/>
          </a:xfrm>
        </p:spPr>
        <p:txBody>
          <a:bodyPr/>
          <a:lstStyle/>
          <a:p>
            <a:pPr algn="just" eaLnBrk="1" hangingPunct="1"/>
            <a:endParaRPr lang="en-AU" altLang="en-US" sz="2400" dirty="0">
              <a:latin typeface="Times New Roman" panose="02020603050405020304" pitchFamily="18" charset="0"/>
            </a:endParaRPr>
          </a:p>
          <a:p>
            <a:pPr lvl="2" algn="just" eaLnBrk="1" hangingPunct="1"/>
            <a:r>
              <a:rPr lang="en-AU" altLang="en-US" i="1" dirty="0"/>
              <a:t>Infusers</a:t>
            </a:r>
            <a:r>
              <a:rPr lang="en-AU" altLang="en-US" dirty="0"/>
              <a:t> – manufacturers who ‘</a:t>
            </a:r>
            <a:r>
              <a:rPr lang="en-AU" altLang="ja-JP" dirty="0"/>
              <a:t>infuse</a:t>
            </a:r>
            <a:r>
              <a:rPr lang="en-AU" altLang="en-US" dirty="0"/>
              <a:t>’</a:t>
            </a:r>
            <a:r>
              <a:rPr lang="en-AU" altLang="ja-JP" dirty="0"/>
              <a:t> their products with experiences;</a:t>
            </a:r>
          </a:p>
          <a:p>
            <a:pPr lvl="2" eaLnBrk="1" hangingPunct="1"/>
            <a:r>
              <a:rPr lang="en-AU" altLang="en-US" i="1" dirty="0"/>
              <a:t>Enhancers</a:t>
            </a:r>
            <a:r>
              <a:rPr lang="en-AU" altLang="en-US" dirty="0"/>
              <a:t> – service providers who use experiences to heighten satisfaction or differentiate from competitors; and</a:t>
            </a:r>
          </a:p>
          <a:p>
            <a:pPr lvl="2" eaLnBrk="1" hangingPunct="1"/>
            <a:r>
              <a:rPr lang="en-AU" altLang="en-US" i="1" dirty="0"/>
              <a:t>Makers</a:t>
            </a:r>
            <a:r>
              <a:rPr lang="en-AU" altLang="en-US" dirty="0"/>
              <a:t> – service providers who create experiences as the core of their service.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All combine to deliver the experience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F1BFEB77-31D4-71D3-DDA6-ECA94AEE4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 of a Market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C4ACE15E-A5ED-4999-C02D-E9A7D7C39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8424936" cy="4536504"/>
          </a:xfrm>
        </p:spPr>
        <p:txBody>
          <a:bodyPr/>
          <a:lstStyle/>
          <a:p>
            <a:pPr algn="just" eaLnBrk="1" hangingPunct="1"/>
            <a:endParaRPr lang="en-AU" altLang="en-US" dirty="0"/>
          </a:p>
          <a:p>
            <a:pPr lvl="2" eaLnBrk="1" hangingPunct="1"/>
            <a:r>
              <a:rPr lang="en-AU" altLang="en-US" sz="3200" dirty="0"/>
              <a:t>‘</a:t>
            </a:r>
            <a:r>
              <a:rPr lang="en-AU" altLang="ja-JP" sz="3200" dirty="0"/>
              <a:t>self-reproducing social structures among cliques of firms and other actors who evolve roles from observations of each other</a:t>
            </a:r>
            <a:r>
              <a:rPr lang="en-AU" altLang="en-US" sz="3200" dirty="0"/>
              <a:t>’</a:t>
            </a:r>
            <a:r>
              <a:rPr lang="en-AU" altLang="ja-JP" sz="3200" dirty="0"/>
              <a:t>s behaviour (White, 1981)</a:t>
            </a:r>
            <a:r>
              <a:rPr lang="en-AU" altLang="ja-JP" dirty="0"/>
              <a:t>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321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Blank Presentation</vt:lpstr>
      <vt:lpstr>Contemporary Tourism</vt:lpstr>
      <vt:lpstr>Lecture Objectives</vt:lpstr>
      <vt:lpstr>Tourism Products</vt:lpstr>
      <vt:lpstr>Contemporary View</vt:lpstr>
      <vt:lpstr>Kotler’s Approach</vt:lpstr>
      <vt:lpstr>Experiences</vt:lpstr>
      <vt:lpstr>From Products to Experiences</vt:lpstr>
      <vt:lpstr>Types of Experience Providers</vt:lpstr>
      <vt:lpstr>Definition of a Market</vt:lpstr>
      <vt:lpstr>Tourism Markets</vt:lpstr>
      <vt:lpstr>Segmentation</vt:lpstr>
      <vt:lpstr>Tourism Product Markets</vt:lpstr>
      <vt:lpstr>The Tourism Product Market</vt:lpstr>
      <vt:lpstr>A Sociocognitive Market System </vt:lpstr>
      <vt:lpstr>The Environment of Product Market Interactions</vt:lpstr>
      <vt:lpstr>For Tourism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Tourism</dc:title>
  <dc:creator>chris</dc:creator>
  <cp:lastModifiedBy>Sally North</cp:lastModifiedBy>
  <cp:revision>16</cp:revision>
  <dcterms:created xsi:type="dcterms:W3CDTF">2007-09-25T09:14:22Z</dcterms:created>
  <dcterms:modified xsi:type="dcterms:W3CDTF">2023-01-05T12:34:24Z</dcterms:modified>
</cp:coreProperties>
</file>